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Google Sans SemiBold"/>
      <p:regular r:id="rId65"/>
      <p:bold r:id="rId66"/>
      <p:italic r:id="rId67"/>
      <p:boldItalic r:id="rId68"/>
    </p:embeddedFont>
    <p:embeddedFont>
      <p:font typeface="Google Sans Mono"/>
      <p:regular r:id="rId69"/>
      <p:bold r:id="rId70"/>
      <p:italic r:id="rId71"/>
      <p:boldItalic r:id="rId72"/>
    </p:embeddedFont>
    <p:embeddedFont>
      <p:font typeface="Roboto Mono Medium"/>
      <p:regular r:id="rId73"/>
      <p:bold r:id="rId74"/>
      <p:italic r:id="rId75"/>
      <p:boldItalic r:id="rId76"/>
    </p:embeddedFont>
    <p:embeddedFont>
      <p:font typeface="Roboto"/>
      <p:regular r:id="rId77"/>
      <p:bold r:id="rId78"/>
      <p:italic r:id="rId79"/>
      <p:boldItalic r:id="rId80"/>
    </p:embeddedFont>
    <p:embeddedFont>
      <p:font typeface="Roboto Mono Light"/>
      <p:regular r:id="rId81"/>
      <p:bold r:id="rId82"/>
      <p:italic r:id="rId83"/>
      <p:boldItalic r:id="rId84"/>
    </p:embeddedFont>
    <p:embeddedFont>
      <p:font typeface="Google Sans"/>
      <p:regular r:id="rId85"/>
      <p:bold r:id="rId86"/>
      <p:italic r:id="rId87"/>
      <p:boldItalic r:id="rId88"/>
    </p:embeddedFont>
    <p:embeddedFont>
      <p:font typeface="Google Sans Medium"/>
      <p:regular r:id="rId89"/>
      <p:bold r:id="rId90"/>
      <p:italic r:id="rId91"/>
      <p:boldItalic r:id="rId92"/>
    </p:embeddedFont>
    <p:embeddedFont>
      <p:font typeface="Google Sans Text"/>
      <p:regular r:id="rId93"/>
      <p:bold r:id="rId94"/>
      <p:italic r:id="rId95"/>
      <p:boldItalic r:id="rId96"/>
    </p:embeddedFont>
    <p:embeddedFont>
      <p:font typeface="Helvetica Neue Light"/>
      <p:regular r:id="rId97"/>
      <p:bold r:id="rId98"/>
      <p:italic r:id="rId99"/>
      <p:boldItalic r:id="rId100"/>
    </p:embeddedFont>
    <p:embeddedFont>
      <p:font typeface="Roboto Mono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RobotoMono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ono-italic.fntdata"/><Relationship Id="rId102" Type="http://schemas.openxmlformats.org/officeDocument/2006/relationships/font" Target="fonts/RobotoMono-bold.fntdata"/><Relationship Id="rId101" Type="http://schemas.openxmlformats.org/officeDocument/2006/relationships/font" Target="fonts/RobotoMono-regular.fntdata"/><Relationship Id="rId100" Type="http://schemas.openxmlformats.org/officeDocument/2006/relationships/font" Target="fonts/HelveticaNeueLight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GoogleSansText-italic.fntdata"/><Relationship Id="rId94" Type="http://schemas.openxmlformats.org/officeDocument/2006/relationships/font" Target="fonts/GoogleSansText-bold.fntdata"/><Relationship Id="rId97" Type="http://schemas.openxmlformats.org/officeDocument/2006/relationships/font" Target="fonts/HelveticaNeueLight-regular.fntdata"/><Relationship Id="rId96" Type="http://schemas.openxmlformats.org/officeDocument/2006/relationships/font" Target="fonts/GoogleSansText-boldItalic.fntdata"/><Relationship Id="rId11" Type="http://schemas.openxmlformats.org/officeDocument/2006/relationships/slide" Target="slides/slide6.xml"/><Relationship Id="rId99" Type="http://schemas.openxmlformats.org/officeDocument/2006/relationships/font" Target="fonts/HelveticaNeueLight-italic.fntdata"/><Relationship Id="rId10" Type="http://schemas.openxmlformats.org/officeDocument/2006/relationships/slide" Target="slides/slide5.xml"/><Relationship Id="rId98" Type="http://schemas.openxmlformats.org/officeDocument/2006/relationships/font" Target="fonts/HelveticaNeue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GoogleSansMedium-italic.fntdata"/><Relationship Id="rId90" Type="http://schemas.openxmlformats.org/officeDocument/2006/relationships/font" Target="fonts/GoogleSansMedium-bold.fntdata"/><Relationship Id="rId93" Type="http://schemas.openxmlformats.org/officeDocument/2006/relationships/font" Target="fonts/GoogleSansText-regular.fntdata"/><Relationship Id="rId92" Type="http://schemas.openxmlformats.org/officeDocument/2006/relationships/font" Target="fonts/GoogleSansMedium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RobotoMonoLight-boldItalic.fntdata"/><Relationship Id="rId83" Type="http://schemas.openxmlformats.org/officeDocument/2006/relationships/font" Target="fonts/RobotoMonoLight-italic.fntdata"/><Relationship Id="rId86" Type="http://schemas.openxmlformats.org/officeDocument/2006/relationships/font" Target="fonts/GoogleSans-bold.fntdata"/><Relationship Id="rId85" Type="http://schemas.openxmlformats.org/officeDocument/2006/relationships/font" Target="fonts/GoogleSans-regular.fntdata"/><Relationship Id="rId88" Type="http://schemas.openxmlformats.org/officeDocument/2006/relationships/font" Target="fonts/GoogleSans-boldItalic.fntdata"/><Relationship Id="rId87" Type="http://schemas.openxmlformats.org/officeDocument/2006/relationships/font" Target="fonts/GoogleSans-italic.fntdata"/><Relationship Id="rId89" Type="http://schemas.openxmlformats.org/officeDocument/2006/relationships/font" Target="fonts/GoogleSansMedium-regular.fntdata"/><Relationship Id="rId80" Type="http://schemas.openxmlformats.org/officeDocument/2006/relationships/font" Target="fonts/Roboto-boldItalic.fntdata"/><Relationship Id="rId82" Type="http://schemas.openxmlformats.org/officeDocument/2006/relationships/font" Target="fonts/RobotoMonoLight-bold.fntdata"/><Relationship Id="rId81" Type="http://schemas.openxmlformats.org/officeDocument/2006/relationships/font" Target="fonts/RobotoMon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Medium-regular.fntdata"/><Relationship Id="rId72" Type="http://schemas.openxmlformats.org/officeDocument/2006/relationships/font" Target="fonts/GoogleSansMono-boldItalic.fntdata"/><Relationship Id="rId75" Type="http://schemas.openxmlformats.org/officeDocument/2006/relationships/font" Target="fonts/RobotoMonoMedium-italic.fntdata"/><Relationship Id="rId74" Type="http://schemas.openxmlformats.org/officeDocument/2006/relationships/font" Target="fonts/RobotoMonoMedium-bold.fntdata"/><Relationship Id="rId77" Type="http://schemas.openxmlformats.org/officeDocument/2006/relationships/font" Target="fonts/Roboto-regular.fntdata"/><Relationship Id="rId76" Type="http://schemas.openxmlformats.org/officeDocument/2006/relationships/font" Target="fonts/RobotoMonoMedium-boldItalic.fntdata"/><Relationship Id="rId79" Type="http://schemas.openxmlformats.org/officeDocument/2006/relationships/font" Target="fonts/Roboto-italic.fntdata"/><Relationship Id="rId78" Type="http://schemas.openxmlformats.org/officeDocument/2006/relationships/font" Target="fonts/Roboto-bold.fntdata"/><Relationship Id="rId71" Type="http://schemas.openxmlformats.org/officeDocument/2006/relationships/font" Target="fonts/GoogleSansMono-italic.fntdata"/><Relationship Id="rId70" Type="http://schemas.openxmlformats.org/officeDocument/2006/relationships/font" Target="fonts/GoogleSansMono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font" Target="fonts/GoogleSansSemiBold-bold.fntdata"/><Relationship Id="rId65" Type="http://schemas.openxmlformats.org/officeDocument/2006/relationships/font" Target="fonts/GoogleSansSemiBold-regular.fntdata"/><Relationship Id="rId68" Type="http://schemas.openxmlformats.org/officeDocument/2006/relationships/font" Target="fonts/GoogleSansSemiBold-boldItalic.fntdata"/><Relationship Id="rId67" Type="http://schemas.openxmlformats.org/officeDocument/2006/relationships/font" Target="fonts/GoogleSansSemiBold-italic.fntdata"/><Relationship Id="rId60" Type="http://schemas.openxmlformats.org/officeDocument/2006/relationships/slide" Target="slides/slide55.xml"/><Relationship Id="rId69" Type="http://schemas.openxmlformats.org/officeDocument/2006/relationships/font" Target="fonts/GoogleSansMono-regular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03be58c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03be58c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37ae4d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137ae4d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137ae4d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137ae4d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137ae4d1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137ae4d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137ae4d1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137ae4d1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7ff41c4b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7ff41c4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7ff41c4b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7ff41c4b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7ff41c4b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7ff41c4b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16766b8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16766b8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0637fb035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0637fb03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0637fb035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0637fb035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03be58c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03be58c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127204c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127204c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03be58c59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03be58c59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1af2dcf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61af2dcf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03be58c59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03be58c59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1af2dcf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61af2dcf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03be58c59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03be58c59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7ff41c4b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7ff41c4b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0637fb035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0637fb035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7ff41c4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7ff41c4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7ff41c4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7ff41c4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03bb542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03bb542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0637fb03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0637fb03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0637fb035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0637fb035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0637fb035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0637fb03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03be58c59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03be58c59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7ff41c4b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97ff41c4b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127204ca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127204ca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603be58c59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603be58c59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141280d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6141280d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03be58c59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03be58c59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1c84f3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61c84f3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03be58c5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03be58c5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0637fb035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60637fb035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7ff41c4b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7ff41c4b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09217e2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609217e2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141280df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141280d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0637fb035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0637fb035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03be58c59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603be58c59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03be58c59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603be58c59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03be58c59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603be58c59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https://developer.chrome.com/docs/extensions/mv3/file_handling/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60637fb035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60637fb035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https://developer.chrome.com/docs/extensions/mv3/file_handling/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0637fb0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60637fb0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03be58c5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03be58c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1af2dcf2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61af2dcf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af0eb9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9af0eb9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0637fb035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60637fb035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03be58c5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603be58c5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03be58c5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03be58c5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97ff41c4b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97ff41c4b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6141280d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6141280d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7ff41c4b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97ff41c4b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60637fb0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60637fb0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9af0eb948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9af0eb948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03be58c5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03be58c5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03be58c5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03be58c5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03be58c5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03be58c5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7ff41c4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7ff41c4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" name="Google Shape;77;p2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" name="Google Shape;78;p2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484459" y="1383090"/>
            <a:ext cx="63387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code - dark bg">
  <p:cSld name="CUSTOM_15">
    <p:bg>
      <p:bgPr>
        <a:solidFill>
          <a:srgbClr val="20212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1 item, left">
  <p:cSld name="CUSTOM_1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idx="1" type="subTitle"/>
          </p:nvPr>
        </p:nvSpPr>
        <p:spPr>
          <a:xfrm>
            <a:off x="507488" y="2240275"/>
            <a:ext cx="31758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4" name="Google Shape;84;p23"/>
          <p:cNvSpPr txBox="1"/>
          <p:nvPr>
            <p:ph idx="2" type="subTitle"/>
          </p:nvPr>
        </p:nvSpPr>
        <p:spPr>
          <a:xfrm>
            <a:off x="507488" y="1575813"/>
            <a:ext cx="35400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hyperlink" Target="https://guokai.dev" TargetMode="External"/><Relationship Id="rId6" Type="http://schemas.openxmlformats.org/officeDocument/2006/relationships/hyperlink" Target="mailto:han.guokai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Relationship Id="rId4" Type="http://schemas.openxmlformats.org/officeDocument/2006/relationships/hyperlink" Target="https://chromewebstore.google.com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eveloper.chrome.com/docs/extensions/" TargetMode="External"/><Relationship Id="rId4" Type="http://schemas.openxmlformats.org/officeDocument/2006/relationships/hyperlink" Target="https://groups.google.com/a/chromium.org/g/chromium-extensions" TargetMode="External"/><Relationship Id="rId5" Type="http://schemas.openxmlformats.org/officeDocument/2006/relationships/hyperlink" Target="https://github.com/w3c/webextensions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bugs.chromium.org/p/chromium/issues/list" TargetMode="External"/><Relationship Id="rId4" Type="http://schemas.openxmlformats.org/officeDocument/2006/relationships/hyperlink" Target="https://support.google.com/chrome_webstore/contact/one_stop_support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Relationship Id="rId4" Type="http://schemas.openxmlformats.org/officeDocument/2006/relationships/hyperlink" Target="https://guokai.dev" TargetMode="External"/><Relationship Id="rId5" Type="http://schemas.openxmlformats.org/officeDocument/2006/relationships/hyperlink" Target="mailto:han.guokai@gmail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275" y="25"/>
            <a:ext cx="3423724" cy="29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4"/>
          <p:cNvSpPr txBox="1"/>
          <p:nvPr>
            <p:ph type="title"/>
          </p:nvPr>
        </p:nvSpPr>
        <p:spPr>
          <a:xfrm>
            <a:off x="541975" y="2036775"/>
            <a:ext cx="4847100" cy="116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</a:t>
            </a:r>
            <a:r>
              <a:rPr lang="en"/>
              <a:t>扩展更新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与 MV3 介绍</a:t>
            </a:r>
            <a:endParaRPr/>
          </a:p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1127611" y="45085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Beijing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3" name="Google Shape;93;p24"/>
          <p:cNvSpPr txBox="1"/>
          <p:nvPr/>
        </p:nvSpPr>
        <p:spPr>
          <a:xfrm>
            <a:off x="6636325" y="3243550"/>
            <a:ext cx="240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韩国恺 GDG &amp; GDE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5"/>
              </a:rPr>
              <a:t>https://guokai.dev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6"/>
              </a:rPr>
              <a:t>han.guokai@gmail.com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2023/11/19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idx="4294967295" type="title"/>
          </p:nvPr>
        </p:nvSpPr>
        <p:spPr>
          <a:xfrm>
            <a:off x="413475" y="515625"/>
            <a:ext cx="599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禁止</a:t>
            </a:r>
            <a:r>
              <a:rPr lang="en"/>
              <a:t>动态生成代码</a:t>
            </a:r>
            <a:endParaRPr/>
          </a:p>
        </p:txBody>
      </p:sp>
      <p:sp>
        <p:nvSpPr>
          <p:cNvPr id="144" name="Google Shape;144;p33"/>
          <p:cNvSpPr txBox="1"/>
          <p:nvPr/>
        </p:nvSpPr>
        <p:spPr>
          <a:xfrm>
            <a:off x="542850" y="1438550"/>
            <a:ext cx="4607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String as Code</a:t>
            </a: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❌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代码只能是静态的 js 文件或 function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idx="4294967295" type="title"/>
          </p:nvPr>
        </p:nvSpPr>
        <p:spPr>
          <a:xfrm>
            <a:off x="413475" y="515625"/>
            <a:ext cx="599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 声明与限制</a:t>
            </a:r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75000" y="1347000"/>
            <a:ext cx="48108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// MV2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"content_security_policy": "default-src 'self'"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// MV3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"content_security_policy": {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"extension_pages": "default-src 'self'",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"sandbox": "..."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idx="4294967295" type="title"/>
          </p:nvPr>
        </p:nvSpPr>
        <p:spPr>
          <a:xfrm>
            <a:off x="413475" y="244200"/>
            <a:ext cx="599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CSP 声明与限制</a:t>
            </a:r>
            <a:endParaRPr/>
          </a:p>
        </p:txBody>
      </p:sp>
      <p:sp>
        <p:nvSpPr>
          <p:cNvPr id="156" name="Google Shape;156;p35"/>
          <p:cNvSpPr txBox="1"/>
          <p:nvPr/>
        </p:nvSpPr>
        <p:spPr>
          <a:xfrm>
            <a:off x="413475" y="953425"/>
            <a:ext cx="8407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浏览器通过 </a:t>
            </a: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CSP 强制限制了远程代码与动态代码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// MV3 </a:t>
            </a:r>
            <a:r>
              <a:rPr b="1"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默认</a:t>
            </a:r>
            <a:endParaRPr b="1"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"content_security_policy": {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"extension_pages": "script-src 'self'; object-src 'self';"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// MV3 最大允许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"content_security_policy": {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"extension_pages": "script-src 'self'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'wasm-unsafe-eval'</a:t>
            </a: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 object-src 'self';"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* http://localhost:* http://127.0.0.1:*</a:t>
            </a:r>
            <a:endParaRPr b="1" sz="9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title"/>
          </p:nvPr>
        </p:nvSpPr>
        <p:spPr>
          <a:xfrm>
            <a:off x="393125" y="644550"/>
            <a:ext cx="3490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 in MV3</a:t>
            </a:r>
            <a:endParaRPr/>
          </a:p>
        </p:txBody>
      </p:sp>
      <p:sp>
        <p:nvSpPr>
          <p:cNvPr id="162" name="Google Shape;162;p36"/>
          <p:cNvSpPr txBox="1"/>
          <p:nvPr/>
        </p:nvSpPr>
        <p:spPr>
          <a:xfrm>
            <a:off x="473600" y="1384350"/>
            <a:ext cx="805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CSP 中添加</a:t>
            </a: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wasm-unsafe-eval </a:t>
            </a: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才能执行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WebAssembly.instantiateStreaming(source, importObject)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63" name="Google Shape;163;p36"/>
          <p:cNvSpPr/>
          <p:nvPr/>
        </p:nvSpPr>
        <p:spPr>
          <a:xfrm>
            <a:off x="6249550" y="1384350"/>
            <a:ext cx="19017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102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/>
        </p:nvSpPr>
        <p:spPr>
          <a:xfrm>
            <a:off x="237500" y="1635775"/>
            <a:ext cx="3467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4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webRequestBlocking</a:t>
            </a:r>
            <a:endParaRPr sz="24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5153675" y="1635775"/>
            <a:ext cx="3717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4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declarativeNetRequest</a:t>
            </a:r>
            <a:endParaRPr sz="24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170" name="Google Shape;170;p37"/>
          <p:cNvCxnSpPr>
            <a:endCxn id="169" idx="1"/>
          </p:cNvCxnSpPr>
          <p:nvPr/>
        </p:nvCxnSpPr>
        <p:spPr>
          <a:xfrm>
            <a:off x="3748475" y="2017525"/>
            <a:ext cx="1405200" cy="0"/>
          </a:xfrm>
          <a:prstGeom prst="straightConnector1">
            <a:avLst/>
          </a:prstGeom>
          <a:noFill/>
          <a:ln cap="flat" cmpd="sng" w="38100">
            <a:solidFill>
              <a:srgbClr val="428E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37"/>
          <p:cNvSpPr txBox="1"/>
          <p:nvPr>
            <p:ph idx="4294967295" type="title"/>
          </p:nvPr>
        </p:nvSpPr>
        <p:spPr>
          <a:xfrm>
            <a:off x="413475" y="515625"/>
            <a:ext cx="599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网络拦截 API</a:t>
            </a:r>
            <a:endParaRPr/>
          </a:p>
        </p:txBody>
      </p:sp>
      <p:sp>
        <p:nvSpPr>
          <p:cNvPr id="172" name="Google Shape;172;p37"/>
          <p:cNvSpPr txBox="1"/>
          <p:nvPr/>
        </p:nvSpPr>
        <p:spPr>
          <a:xfrm>
            <a:off x="413475" y="2825025"/>
            <a:ext cx="4329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* </a:t>
            </a:r>
            <a:r>
              <a:rPr lang="en" sz="1700">
                <a:solidFill>
                  <a:schemeClr val="dk2"/>
                </a:solidFill>
              </a:rPr>
              <a:t>webRequest 非 blocking 的部分依然可用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3" name="Google Shape;173;p37"/>
          <p:cNvSpPr txBox="1"/>
          <p:nvPr/>
        </p:nvSpPr>
        <p:spPr>
          <a:xfrm>
            <a:off x="1754225" y="12795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4" name="Google Shape;174;p37"/>
          <p:cNvSpPr txBox="1"/>
          <p:nvPr/>
        </p:nvSpPr>
        <p:spPr>
          <a:xfrm>
            <a:off x="6477250" y="12795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/>
        </p:nvSpPr>
        <p:spPr>
          <a:xfrm>
            <a:off x="792489" y="1931225"/>
            <a:ext cx="3248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4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Background Page</a:t>
            </a:r>
            <a:endParaRPr sz="24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0" name="Google Shape;180;p38"/>
          <p:cNvSpPr txBox="1"/>
          <p:nvPr/>
        </p:nvSpPr>
        <p:spPr>
          <a:xfrm>
            <a:off x="5529125" y="1931225"/>
            <a:ext cx="28224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4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Service Worker</a:t>
            </a:r>
            <a:endParaRPr sz="24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181" name="Google Shape;181;p38"/>
          <p:cNvCxnSpPr/>
          <p:nvPr/>
        </p:nvCxnSpPr>
        <p:spPr>
          <a:xfrm>
            <a:off x="3905388" y="2303525"/>
            <a:ext cx="1488000" cy="0"/>
          </a:xfrm>
          <a:prstGeom prst="straightConnector1">
            <a:avLst/>
          </a:prstGeom>
          <a:noFill/>
          <a:ln cap="flat" cmpd="sng" w="38100">
            <a:solidFill>
              <a:srgbClr val="428E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38"/>
          <p:cNvSpPr txBox="1"/>
          <p:nvPr/>
        </p:nvSpPr>
        <p:spPr>
          <a:xfrm>
            <a:off x="1011050" y="2799775"/>
            <a:ext cx="43008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event page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persistent page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1754225" y="13557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84" name="Google Shape;184;p38"/>
          <p:cNvSpPr txBox="1"/>
          <p:nvPr/>
        </p:nvSpPr>
        <p:spPr>
          <a:xfrm>
            <a:off x="6477250" y="13557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85" name="Google Shape;185;p38"/>
          <p:cNvSpPr txBox="1"/>
          <p:nvPr>
            <p:ph idx="4294967295" type="title"/>
          </p:nvPr>
        </p:nvSpPr>
        <p:spPr>
          <a:xfrm>
            <a:off x="394575" y="495250"/>
            <a:ext cx="3032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后台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>
            <p:ph idx="1" type="body"/>
          </p:nvPr>
        </p:nvSpPr>
        <p:spPr>
          <a:xfrm>
            <a:off x="5734450" y="2620050"/>
            <a:ext cx="2795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chrome.action</a:t>
            </a:r>
            <a:endParaRPr/>
          </a:p>
        </p:txBody>
      </p:sp>
      <p:sp>
        <p:nvSpPr>
          <p:cNvPr id="191" name="Google Shape;191;p39"/>
          <p:cNvSpPr txBox="1"/>
          <p:nvPr>
            <p:ph idx="2" type="body"/>
          </p:nvPr>
        </p:nvSpPr>
        <p:spPr>
          <a:xfrm>
            <a:off x="292825" y="2260450"/>
            <a:ext cx="3999900" cy="13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chrome.browserAction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chrome.pageAction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2" name="Google Shape;192;p39"/>
          <p:cNvCxnSpPr/>
          <p:nvPr/>
        </p:nvCxnSpPr>
        <p:spPr>
          <a:xfrm>
            <a:off x="4108938" y="2929450"/>
            <a:ext cx="1488000" cy="0"/>
          </a:xfrm>
          <a:prstGeom prst="straightConnector1">
            <a:avLst/>
          </a:prstGeom>
          <a:noFill/>
          <a:ln cap="flat" cmpd="sng" w="38100">
            <a:solidFill>
              <a:srgbClr val="428E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39"/>
          <p:cNvSpPr txBox="1"/>
          <p:nvPr/>
        </p:nvSpPr>
        <p:spPr>
          <a:xfrm>
            <a:off x="1754225" y="15843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4" name="Google Shape;194;p39"/>
          <p:cNvSpPr txBox="1"/>
          <p:nvPr/>
        </p:nvSpPr>
        <p:spPr>
          <a:xfrm>
            <a:off x="6477250" y="15843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5" name="Google Shape;195;p39"/>
          <p:cNvSpPr txBox="1"/>
          <p:nvPr>
            <p:ph type="title"/>
          </p:nvPr>
        </p:nvSpPr>
        <p:spPr>
          <a:xfrm>
            <a:off x="399925" y="563125"/>
            <a:ext cx="349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Popup API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type="title"/>
          </p:nvPr>
        </p:nvSpPr>
        <p:spPr>
          <a:xfrm>
            <a:off x="311700" y="688350"/>
            <a:ext cx="5361000" cy="4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API (快捷键)</a:t>
            </a:r>
            <a:endParaRPr/>
          </a:p>
        </p:txBody>
      </p:sp>
      <p:sp>
        <p:nvSpPr>
          <p:cNvPr id="201" name="Google Shape;201;p40"/>
          <p:cNvSpPr txBox="1"/>
          <p:nvPr/>
        </p:nvSpPr>
        <p:spPr>
          <a:xfrm>
            <a:off x="407125" y="1452450"/>
            <a:ext cx="70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API 基本不变，但是初期在 MV3 上存在很多 bug ，现已修复。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2" name="Google Shape;202;p40"/>
          <p:cNvSpPr txBox="1"/>
          <p:nvPr/>
        </p:nvSpPr>
        <p:spPr>
          <a:xfrm>
            <a:off x="211825" y="2473975"/>
            <a:ext cx="37170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_execute_browser_action</a:t>
            </a:r>
            <a:endParaRPr sz="21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r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1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_execute_page_action</a:t>
            </a:r>
            <a:endParaRPr sz="21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3" name="Google Shape;203;p40"/>
          <p:cNvSpPr txBox="1"/>
          <p:nvPr/>
        </p:nvSpPr>
        <p:spPr>
          <a:xfrm>
            <a:off x="5316525" y="2686150"/>
            <a:ext cx="328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2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_execute_action</a:t>
            </a:r>
            <a:endParaRPr sz="22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04" name="Google Shape;204;p40"/>
          <p:cNvCxnSpPr/>
          <p:nvPr/>
        </p:nvCxnSpPr>
        <p:spPr>
          <a:xfrm flipH="1" rot="10800000">
            <a:off x="4006875" y="3068725"/>
            <a:ext cx="1095900" cy="900"/>
          </a:xfrm>
          <a:prstGeom prst="straightConnector1">
            <a:avLst/>
          </a:prstGeom>
          <a:noFill/>
          <a:ln cap="flat" cmpd="sng" w="38100">
            <a:solidFill>
              <a:srgbClr val="428E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40"/>
          <p:cNvSpPr txBox="1"/>
          <p:nvPr/>
        </p:nvSpPr>
        <p:spPr>
          <a:xfrm>
            <a:off x="1772125" y="21177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6477250" y="21177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idx="1" type="body"/>
          </p:nvPr>
        </p:nvSpPr>
        <p:spPr>
          <a:xfrm>
            <a:off x="4639850" y="1879450"/>
            <a:ext cx="44664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2125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scripting.executeScript()</a:t>
            </a:r>
            <a:endParaRPr sz="2125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2125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scripting.</a:t>
            </a:r>
            <a:r>
              <a:rPr lang="en" sz="2125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insertCSS()</a:t>
            </a:r>
            <a:endParaRPr sz="2125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12" name="Google Shape;212;p41"/>
          <p:cNvSpPr txBox="1"/>
          <p:nvPr>
            <p:ph idx="2" type="body"/>
          </p:nvPr>
        </p:nvSpPr>
        <p:spPr>
          <a:xfrm>
            <a:off x="292825" y="1879450"/>
            <a:ext cx="3968700" cy="13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tabs.executeScript()</a:t>
            </a:r>
            <a:endParaRPr sz="22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tabs.insertCSS()</a:t>
            </a:r>
            <a:endParaRPr sz="22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13" name="Google Shape;213;p41"/>
          <p:cNvCxnSpPr/>
          <p:nvPr/>
        </p:nvCxnSpPr>
        <p:spPr>
          <a:xfrm>
            <a:off x="3833850" y="2548450"/>
            <a:ext cx="902400" cy="0"/>
          </a:xfrm>
          <a:prstGeom prst="straightConnector1">
            <a:avLst/>
          </a:prstGeom>
          <a:noFill/>
          <a:ln cap="flat" cmpd="sng" w="38100">
            <a:solidFill>
              <a:srgbClr val="428E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41"/>
          <p:cNvSpPr txBox="1"/>
          <p:nvPr/>
        </p:nvSpPr>
        <p:spPr>
          <a:xfrm>
            <a:off x="292825" y="441075"/>
            <a:ext cx="30399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向页面注入代码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1525625" y="14319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6" name="Google Shape;216;p41"/>
          <p:cNvSpPr txBox="1"/>
          <p:nvPr/>
        </p:nvSpPr>
        <p:spPr>
          <a:xfrm>
            <a:off x="6248650" y="14319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idx="2" type="body"/>
          </p:nvPr>
        </p:nvSpPr>
        <p:spPr>
          <a:xfrm>
            <a:off x="306300" y="1437450"/>
            <a:ext cx="41505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"permissions": [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"tabs",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"https://www.blogger.com/",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"optional_permissions": [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"bookmarks",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"*://*/*",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2" name="Google Shape;222;p42"/>
          <p:cNvCxnSpPr/>
          <p:nvPr/>
        </p:nvCxnSpPr>
        <p:spPr>
          <a:xfrm>
            <a:off x="3745675" y="2530500"/>
            <a:ext cx="950700" cy="2700"/>
          </a:xfrm>
          <a:prstGeom prst="straightConnector1">
            <a:avLst/>
          </a:prstGeom>
          <a:noFill/>
          <a:ln cap="flat" cmpd="sng" w="38100">
            <a:solidFill>
              <a:srgbClr val="428E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42"/>
          <p:cNvSpPr txBox="1"/>
          <p:nvPr>
            <p:ph idx="2" type="body"/>
          </p:nvPr>
        </p:nvSpPr>
        <p:spPr>
          <a:xfrm>
            <a:off x="4871375" y="1027350"/>
            <a:ext cx="4150500" cy="31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"permissions": [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  "tabs"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"optional_permissions": [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"bookmarks"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"host_permissions"</a:t>
            </a: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  "https://www.blogger.com/",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"optional_host_permissions"</a:t>
            </a: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  "*://*/*",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endParaRPr b="1"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42"/>
          <p:cNvSpPr txBox="1"/>
          <p:nvPr/>
        </p:nvSpPr>
        <p:spPr>
          <a:xfrm>
            <a:off x="359650" y="191550"/>
            <a:ext cx="4150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host permissions 分离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25" name="Google Shape;225;p42"/>
          <p:cNvSpPr/>
          <p:nvPr/>
        </p:nvSpPr>
        <p:spPr>
          <a:xfrm>
            <a:off x="6256350" y="4331250"/>
            <a:ext cx="18897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102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26" name="Google Shape;226;p42"/>
          <p:cNvCxnSpPr/>
          <p:nvPr/>
        </p:nvCxnSpPr>
        <p:spPr>
          <a:xfrm>
            <a:off x="7071800" y="3566600"/>
            <a:ext cx="12300" cy="660600"/>
          </a:xfrm>
          <a:prstGeom prst="straightConnector1">
            <a:avLst/>
          </a:prstGeom>
          <a:noFill/>
          <a:ln cap="flat" cmpd="sng" w="38100">
            <a:solidFill>
              <a:srgbClr val="428E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42"/>
          <p:cNvSpPr txBox="1"/>
          <p:nvPr/>
        </p:nvSpPr>
        <p:spPr>
          <a:xfrm>
            <a:off x="1678025" y="8223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MV2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8" name="Google Shape;228;p42"/>
          <p:cNvSpPr txBox="1"/>
          <p:nvPr/>
        </p:nvSpPr>
        <p:spPr>
          <a:xfrm>
            <a:off x="6401050" y="822300"/>
            <a:ext cx="657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MV3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3957900" y="1739150"/>
            <a:ext cx="4568100" cy="7695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个人介绍</a:t>
            </a:r>
            <a:endParaRPr sz="3200"/>
          </a:p>
        </p:txBody>
      </p:sp>
      <p:sp>
        <p:nvSpPr>
          <p:cNvPr id="99" name="Google Shape;99;p25"/>
          <p:cNvSpPr txBox="1"/>
          <p:nvPr/>
        </p:nvSpPr>
        <p:spPr>
          <a:xfrm>
            <a:off x="3957900" y="2653175"/>
            <a:ext cx="4749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北京GDG组织者, 2013</a:t>
            </a:r>
            <a:endParaRPr sz="17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Dart(Web) GDE, 2013</a:t>
            </a:r>
            <a:endParaRPr sz="17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oogle Sans SemiBold"/>
                <a:ea typeface="Google Sans SemiBold"/>
                <a:cs typeface="Google Sans SemiBold"/>
                <a:sym typeface="Google Sans SemiBold"/>
              </a:rPr>
              <a:t>Web(Browser Extensions) GDE, </a:t>
            </a:r>
            <a:r>
              <a:rPr lang="en" sz="17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2023</a:t>
            </a:r>
            <a:endParaRPr sz="17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技术分享近 20 场，活动组织近 40 场</a:t>
            </a:r>
            <a:endParaRPr sz="17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主办过 DevFest 13/14/15/16/19/21/23 </a:t>
            </a:r>
            <a:endParaRPr sz="17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idx="1" type="body"/>
          </p:nvPr>
        </p:nvSpPr>
        <p:spPr>
          <a:xfrm>
            <a:off x="522950" y="2967275"/>
            <a:ext cx="82173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925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MV3</a:t>
            </a:r>
            <a:endParaRPr sz="1925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925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chrome-extension://&lt;id&gt;/_favicon/?pageUrl=url&amp;size=32</a:t>
            </a:r>
            <a:endParaRPr sz="1925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34" name="Google Shape;234;p43"/>
          <p:cNvSpPr txBox="1"/>
          <p:nvPr>
            <p:ph idx="2" type="body"/>
          </p:nvPr>
        </p:nvSpPr>
        <p:spPr>
          <a:xfrm>
            <a:off x="522950" y="1299488"/>
            <a:ext cx="74292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MV2</a:t>
            </a:r>
            <a:endParaRPr sz="22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'chrome://favicon/size/16@2x/' + url</a:t>
            </a:r>
            <a:endParaRPr sz="22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235" name="Google Shape;235;p43"/>
          <p:cNvCxnSpPr/>
          <p:nvPr/>
        </p:nvCxnSpPr>
        <p:spPr>
          <a:xfrm>
            <a:off x="4274750" y="2272175"/>
            <a:ext cx="6600" cy="695100"/>
          </a:xfrm>
          <a:prstGeom prst="straightConnector1">
            <a:avLst/>
          </a:prstGeom>
          <a:noFill/>
          <a:ln cap="flat" cmpd="sng" w="38100">
            <a:solidFill>
              <a:srgbClr val="428E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43"/>
          <p:cNvSpPr txBox="1"/>
          <p:nvPr/>
        </p:nvSpPr>
        <p:spPr>
          <a:xfrm>
            <a:off x="292825" y="441075"/>
            <a:ext cx="303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Favicon API</a:t>
            </a:r>
            <a:endParaRPr sz="25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37" name="Google Shape;237;p43"/>
          <p:cNvSpPr/>
          <p:nvPr/>
        </p:nvSpPr>
        <p:spPr>
          <a:xfrm>
            <a:off x="6663475" y="498825"/>
            <a:ext cx="18897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104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Why MV3?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Why MV3?</a:t>
            </a:r>
            <a:endParaRPr sz="6000"/>
          </a:p>
        </p:txBody>
      </p:sp>
      <p:sp>
        <p:nvSpPr>
          <p:cNvPr id="248" name="Google Shape;248;p45"/>
          <p:cNvSpPr txBox="1"/>
          <p:nvPr/>
        </p:nvSpPr>
        <p:spPr>
          <a:xfrm>
            <a:off x="2931400" y="3453875"/>
            <a:ext cx="46074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隐私、安全、性能</a:t>
            </a:r>
            <a:endParaRPr b="1" sz="3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MV3?</a:t>
            </a:r>
            <a:endParaRPr b="1"/>
          </a:p>
        </p:txBody>
      </p:sp>
      <p:sp>
        <p:nvSpPr>
          <p:cNvPr id="254" name="Google Shape;254;p46"/>
          <p:cNvSpPr txBox="1"/>
          <p:nvPr>
            <p:ph idx="1" type="body"/>
          </p:nvPr>
        </p:nvSpPr>
        <p:spPr>
          <a:xfrm>
            <a:off x="311700" y="1389600"/>
            <a:ext cx="7396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2022年初已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禁止提交新的 MV2 扩展！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很多新的 API 功能只支持 MV3 ！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现有 MV2 扩展也将在未来停止支持！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311700" y="555600"/>
            <a:ext cx="7620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最新淘汰时间表 (官方 </a:t>
            </a:r>
            <a:r>
              <a:rPr lang="en"/>
              <a:t>2023/11/16 发布)</a:t>
            </a:r>
            <a:endParaRPr b="1"/>
          </a:p>
        </p:txBody>
      </p:sp>
      <p:sp>
        <p:nvSpPr>
          <p:cNvPr id="260" name="Google Shape;260;p47"/>
          <p:cNvSpPr txBox="1"/>
          <p:nvPr>
            <p:ph idx="1" type="body"/>
          </p:nvPr>
        </p:nvSpPr>
        <p:spPr>
          <a:xfrm>
            <a:off x="311700" y="1389600"/>
            <a:ext cx="7396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2024年6月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，Chrome 127 开始。Dev, Canary, Beta 版的 Chrome 将禁用 MV2 ，无法从商店安装 MV2 扩展。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企业安装策略可以延长一年。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建议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开发者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：2024年6月之前升级到 MV3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/>
              <a:t>新功能！</a:t>
            </a:r>
            <a:endParaRPr sz="4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New APIs </a:t>
            </a:r>
            <a:endParaRPr sz="4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393125" y="644550"/>
            <a:ext cx="5279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大量 API 开始陆续支持 Promise</a:t>
            </a:r>
            <a:endParaRPr/>
          </a:p>
        </p:txBody>
      </p:sp>
      <p:sp>
        <p:nvSpPr>
          <p:cNvPr id="271" name="Google Shape;271;p49"/>
          <p:cNvSpPr/>
          <p:nvPr/>
        </p:nvSpPr>
        <p:spPr>
          <a:xfrm>
            <a:off x="6520975" y="706500"/>
            <a:ext cx="22059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88+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515700" y="1458900"/>
            <a:ext cx="6120600" cy="25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chrome.browsingData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chrome.commands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chrome.contentSettings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chrome.debugger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chrome.downloads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chrome.fontSettings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chrome.history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……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49"/>
          <p:cNvSpPr/>
          <p:nvPr/>
        </p:nvSpPr>
        <p:spPr>
          <a:xfrm>
            <a:off x="6520975" y="1458900"/>
            <a:ext cx="22059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96+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4" name="Google Shape;274;p49"/>
          <p:cNvSpPr/>
          <p:nvPr/>
        </p:nvSpPr>
        <p:spPr>
          <a:xfrm>
            <a:off x="6561125" y="2211300"/>
            <a:ext cx="22059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100+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title"/>
          </p:nvPr>
        </p:nvSpPr>
        <p:spPr>
          <a:xfrm>
            <a:off x="311700" y="37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ways import in service worker</a:t>
            </a:r>
            <a:endParaRPr b="1"/>
          </a:p>
        </p:txBody>
      </p:sp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460975" y="1152475"/>
            <a:ext cx="360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C40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in manifest.json</a:t>
            </a:r>
            <a:endParaRPr sz="1300">
              <a:solidFill>
                <a:srgbClr val="3C40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C40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"background": {</a:t>
            </a:r>
            <a:endParaRPr sz="1300">
              <a:solidFill>
                <a:srgbClr val="3C40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C40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"service_worker": "sw.js"</a:t>
            </a:r>
            <a:endParaRPr sz="1300">
              <a:solidFill>
                <a:srgbClr val="3C40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C40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sz="1300">
              <a:solidFill>
                <a:srgbClr val="3C40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C40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C40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// in sw.js</a:t>
            </a:r>
            <a:endParaRPr sz="1300">
              <a:solidFill>
                <a:srgbClr val="3C40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C40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importScripts('a.js', 'b.js');</a:t>
            </a:r>
            <a:endParaRPr sz="1300">
              <a:solidFill>
                <a:srgbClr val="3C40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81" name="Google Shape;281;p50"/>
          <p:cNvSpPr txBox="1"/>
          <p:nvPr>
            <p:ph idx="2" type="body"/>
          </p:nvPr>
        </p:nvSpPr>
        <p:spPr>
          <a:xfrm>
            <a:off x="4832400" y="1152475"/>
            <a:ext cx="376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 Medium"/>
                <a:ea typeface="Roboto Mono Medium"/>
                <a:cs typeface="Roboto Mono Medium"/>
                <a:sym typeface="Roboto Mono Medium"/>
              </a:rPr>
              <a:t>// in</a:t>
            </a:r>
            <a:r>
              <a:rPr lang="en" sz="1300">
                <a:solidFill>
                  <a:srgbClr val="3C40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300">
                <a:latin typeface="Roboto Mono Medium"/>
                <a:ea typeface="Roboto Mono Medium"/>
                <a:cs typeface="Roboto Mono Medium"/>
                <a:sym typeface="Roboto Mono Medium"/>
              </a:rPr>
              <a:t>manifest.json</a:t>
            </a:r>
            <a:endParaRPr sz="13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 Medium"/>
                <a:ea typeface="Roboto Mono Medium"/>
                <a:cs typeface="Roboto Mono Medium"/>
                <a:sym typeface="Roboto Mono Medium"/>
              </a:rPr>
              <a:t>"background": {</a:t>
            </a:r>
            <a:endParaRPr sz="13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 Medium"/>
                <a:ea typeface="Roboto Mono Medium"/>
                <a:cs typeface="Roboto Mono Medium"/>
                <a:sym typeface="Roboto Mono Medium"/>
              </a:rPr>
              <a:t>  "service_worker": "sw.js",</a:t>
            </a:r>
            <a:endParaRPr sz="13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r>
              <a:rPr lang="en" sz="1300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"type": "module"</a:t>
            </a:r>
            <a:endParaRPr sz="1300">
              <a:solidFill>
                <a:schemeClr val="accen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sz="13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 Medium"/>
                <a:ea typeface="Roboto Mono Medium"/>
                <a:cs typeface="Roboto Mono Medium"/>
                <a:sym typeface="Roboto Mono Medium"/>
              </a:rPr>
              <a:t>// in sw.js</a:t>
            </a:r>
            <a:endParaRPr sz="13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Roboto Mono Medium"/>
                <a:ea typeface="Roboto Mono Medium"/>
                <a:cs typeface="Roboto Mono Medium"/>
                <a:sym typeface="Roboto Mono Medium"/>
              </a:rPr>
              <a:t>import * as myModule from "module-name.js";</a:t>
            </a:r>
            <a:endParaRPr sz="13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82" name="Google Shape;282;p50"/>
          <p:cNvSpPr/>
          <p:nvPr/>
        </p:nvSpPr>
        <p:spPr>
          <a:xfrm>
            <a:off x="5629150" y="4387425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92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3" name="Google Shape;283;p50"/>
          <p:cNvSpPr/>
          <p:nvPr/>
        </p:nvSpPr>
        <p:spPr>
          <a:xfrm>
            <a:off x="960250" y="4387425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88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393125" y="644550"/>
            <a:ext cx="451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Declarative Net Request</a:t>
            </a:r>
            <a:r>
              <a:rPr lang="en"/>
              <a:t> API</a:t>
            </a:r>
            <a:endParaRPr/>
          </a:p>
        </p:txBody>
      </p:sp>
      <p:sp>
        <p:nvSpPr>
          <p:cNvPr id="289" name="Google Shape;289;p51"/>
          <p:cNvSpPr/>
          <p:nvPr/>
        </p:nvSpPr>
        <p:spPr>
          <a:xfrm>
            <a:off x="6579125" y="706500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84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474100" y="1727650"/>
            <a:ext cx="4866300" cy="235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基于规则的网络请求修改：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allow, block, redirect, modify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静态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声明 或 动态更新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474100" y="350175"/>
            <a:ext cx="34905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chrome.action</a:t>
            </a:r>
            <a:r>
              <a:rPr lang="en"/>
              <a:t> API</a:t>
            </a:r>
            <a:endParaRPr/>
          </a:p>
        </p:txBody>
      </p:sp>
      <p:sp>
        <p:nvSpPr>
          <p:cNvPr id="296" name="Google Shape;296;p52"/>
          <p:cNvSpPr/>
          <p:nvPr/>
        </p:nvSpPr>
        <p:spPr>
          <a:xfrm>
            <a:off x="6579125" y="407925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88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7" name="Google Shape;297;p52"/>
          <p:cNvSpPr txBox="1"/>
          <p:nvPr/>
        </p:nvSpPr>
        <p:spPr>
          <a:xfrm>
            <a:off x="474100" y="2311225"/>
            <a:ext cx="3889200" cy="138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action.isEnabled()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action.getBadgeTextColor()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action.setBadgeTextColor()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52"/>
          <p:cNvSpPr/>
          <p:nvPr/>
        </p:nvSpPr>
        <p:spPr>
          <a:xfrm>
            <a:off x="6579125" y="2776375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110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9" name="Google Shape;299;p52"/>
          <p:cNvSpPr txBox="1"/>
          <p:nvPr/>
        </p:nvSpPr>
        <p:spPr>
          <a:xfrm>
            <a:off x="474100" y="1391475"/>
            <a:ext cx="3889200" cy="52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action.getUserSettings()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0" name="Google Shape;300;p52"/>
          <p:cNvSpPr/>
          <p:nvPr/>
        </p:nvSpPr>
        <p:spPr>
          <a:xfrm>
            <a:off x="6579125" y="1425525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91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00" y="152400"/>
            <a:ext cx="3954555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655" y="152400"/>
            <a:ext cx="395455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type="title"/>
          </p:nvPr>
        </p:nvSpPr>
        <p:spPr>
          <a:xfrm>
            <a:off x="393125" y="644550"/>
            <a:ext cx="354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chrome.scripting</a:t>
            </a:r>
            <a:r>
              <a:rPr lang="en"/>
              <a:t> API</a:t>
            </a:r>
            <a:endParaRPr/>
          </a:p>
        </p:txBody>
      </p:sp>
      <p:sp>
        <p:nvSpPr>
          <p:cNvPr id="306" name="Google Shape;306;p53"/>
          <p:cNvSpPr/>
          <p:nvPr/>
        </p:nvSpPr>
        <p:spPr>
          <a:xfrm>
            <a:off x="6524850" y="1907550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88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7" name="Google Shape;307;p53"/>
          <p:cNvSpPr txBox="1"/>
          <p:nvPr/>
        </p:nvSpPr>
        <p:spPr>
          <a:xfrm>
            <a:off x="474100" y="1727650"/>
            <a:ext cx="5144400" cy="222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scripting.executeScript()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scripting.insertCSS()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scripting.registerContentScripts()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动态注册 content scripts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53"/>
          <p:cNvSpPr/>
          <p:nvPr/>
        </p:nvSpPr>
        <p:spPr>
          <a:xfrm>
            <a:off x="6524850" y="3095275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96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93125" y="644550"/>
            <a:ext cx="354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scripts 新</a:t>
            </a:r>
            <a:r>
              <a:rPr lang="en"/>
              <a:t>功能</a:t>
            </a:r>
            <a:endParaRPr/>
          </a:p>
        </p:txBody>
      </p:sp>
      <p:sp>
        <p:nvSpPr>
          <p:cNvPr id="314" name="Google Shape;314;p54"/>
          <p:cNvSpPr/>
          <p:nvPr/>
        </p:nvSpPr>
        <p:spPr>
          <a:xfrm>
            <a:off x="6531625" y="1792200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</a:t>
            </a: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96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54"/>
          <p:cNvSpPr txBox="1"/>
          <p:nvPr/>
        </p:nvSpPr>
        <p:spPr>
          <a:xfrm>
            <a:off x="474100" y="1727650"/>
            <a:ext cx="5144400" cy="268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动态注册 content scripts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manifest 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声明式新增：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"match_origin_as_fallback"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"world": ISOLATED | MAIN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6" name="Google Shape;316;p54"/>
          <p:cNvSpPr/>
          <p:nvPr/>
        </p:nvSpPr>
        <p:spPr>
          <a:xfrm>
            <a:off x="6531625" y="2982775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99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7" name="Google Shape;317;p54"/>
          <p:cNvSpPr/>
          <p:nvPr/>
        </p:nvSpPr>
        <p:spPr>
          <a:xfrm>
            <a:off x="6531625" y="3552025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111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>
            <p:ph type="title"/>
          </p:nvPr>
        </p:nvSpPr>
        <p:spPr>
          <a:xfrm>
            <a:off x="379550" y="278125"/>
            <a:ext cx="484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Accessible Resources</a:t>
            </a:r>
            <a:endParaRPr/>
          </a:p>
        </p:txBody>
      </p:sp>
      <p:sp>
        <p:nvSpPr>
          <p:cNvPr id="323" name="Google Shape;323;p55"/>
          <p:cNvSpPr txBox="1"/>
          <p:nvPr/>
        </p:nvSpPr>
        <p:spPr>
          <a:xfrm>
            <a:off x="379550" y="886200"/>
            <a:ext cx="5144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新增："use_dynamic_url"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55"/>
          <p:cNvSpPr txBox="1"/>
          <p:nvPr/>
        </p:nvSpPr>
        <p:spPr>
          <a:xfrm>
            <a:off x="379550" y="1445350"/>
            <a:ext cx="6500700" cy="323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"web_accessible_resources": [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{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"resources": [ "test1.png", "test2.png" ],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"matches": [ "https://resources-1.glitch.me/*" ]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}, {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"resources": [ "test3.png", "test4.png" ],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"matches": [ "https://resources-2.glitch.me/*" ],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</a:t>
            </a:r>
            <a:r>
              <a:rPr lang="en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"use_dynamic_url": true (尚未实现)</a:t>
            </a:r>
            <a:endParaRPr>
              <a:solidFill>
                <a:schemeClr val="accen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}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]</a:t>
            </a: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>
            <p:ph type="title"/>
          </p:nvPr>
        </p:nvSpPr>
        <p:spPr>
          <a:xfrm>
            <a:off x="393125" y="263550"/>
            <a:ext cx="2808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 Group</a:t>
            </a:r>
            <a:r>
              <a:rPr lang="en"/>
              <a:t> API</a:t>
            </a:r>
            <a:endParaRPr/>
          </a:p>
        </p:txBody>
      </p:sp>
      <p:sp>
        <p:nvSpPr>
          <p:cNvPr id="330" name="Google Shape;330;p56"/>
          <p:cNvSpPr/>
          <p:nvPr/>
        </p:nvSpPr>
        <p:spPr>
          <a:xfrm>
            <a:off x="6786375" y="325500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89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13" y="994775"/>
            <a:ext cx="5833587" cy="36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393125" y="644550"/>
            <a:ext cx="3490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chrome.storage</a:t>
            </a:r>
            <a:r>
              <a:rPr lang="en"/>
              <a:t> API</a:t>
            </a:r>
            <a:endParaRPr/>
          </a:p>
        </p:txBody>
      </p:sp>
      <p:sp>
        <p:nvSpPr>
          <p:cNvPr id="337" name="Google Shape;337;p57"/>
          <p:cNvSpPr/>
          <p:nvPr/>
        </p:nvSpPr>
        <p:spPr>
          <a:xfrm>
            <a:off x="6395400" y="2389900"/>
            <a:ext cx="19440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112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38" name="Google Shape;338;p57"/>
          <p:cNvSpPr txBox="1"/>
          <p:nvPr/>
        </p:nvSpPr>
        <p:spPr>
          <a:xfrm>
            <a:off x="473600" y="2127525"/>
            <a:ext cx="47067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存储大小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storage.session  1 MB → 10 MB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storage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local    5 MB → 10 MB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57"/>
          <p:cNvSpPr/>
          <p:nvPr/>
        </p:nvSpPr>
        <p:spPr>
          <a:xfrm>
            <a:off x="6395400" y="3001625"/>
            <a:ext cx="19440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114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473600" y="1384350"/>
            <a:ext cx="47067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storage.session 内存存储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p57"/>
          <p:cNvSpPr/>
          <p:nvPr/>
        </p:nvSpPr>
        <p:spPr>
          <a:xfrm>
            <a:off x="6395400" y="1412400"/>
            <a:ext cx="19440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102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title"/>
          </p:nvPr>
        </p:nvSpPr>
        <p:spPr>
          <a:xfrm>
            <a:off x="393125" y="644550"/>
            <a:ext cx="3490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Omnibox API in MV3</a:t>
            </a:r>
            <a:endParaRPr/>
          </a:p>
        </p:txBody>
      </p:sp>
      <p:sp>
        <p:nvSpPr>
          <p:cNvPr id="347" name="Google Shape;347;p58"/>
          <p:cNvSpPr txBox="1"/>
          <p:nvPr/>
        </p:nvSpPr>
        <p:spPr>
          <a:xfrm>
            <a:off x="473600" y="1384350"/>
            <a:ext cx="47067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功能没有变化，但是 102 之前不支持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p58"/>
          <p:cNvSpPr/>
          <p:nvPr/>
        </p:nvSpPr>
        <p:spPr>
          <a:xfrm>
            <a:off x="6429325" y="706500"/>
            <a:ext cx="19578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102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type="title"/>
          </p:nvPr>
        </p:nvSpPr>
        <p:spPr>
          <a:xfrm>
            <a:off x="311700" y="688350"/>
            <a:ext cx="4926900" cy="4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Offscreen Document API</a:t>
            </a:r>
            <a:endParaRPr/>
          </a:p>
        </p:txBody>
      </p:sp>
      <p:sp>
        <p:nvSpPr>
          <p:cNvPr id="354" name="Google Shape;354;p59"/>
          <p:cNvSpPr/>
          <p:nvPr/>
        </p:nvSpPr>
        <p:spPr>
          <a:xfrm>
            <a:off x="6779600" y="706500"/>
            <a:ext cx="19806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109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55" name="Google Shape;355;p59"/>
          <p:cNvSpPr txBox="1"/>
          <p:nvPr/>
        </p:nvSpPr>
        <p:spPr>
          <a:xfrm>
            <a:off x="474100" y="1727650"/>
            <a:ext cx="5897700" cy="268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用途：补充 service worker 缺少的功能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功能：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支持 DOM</a:t>
            </a:r>
            <a:endParaRPr b="1" sz="18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800">
                <a:solidFill>
                  <a:schemeClr val="dk2"/>
                </a:solidFill>
              </a:rPr>
              <a:t>无时间限制（</a:t>
            </a:r>
            <a:r>
              <a:rPr b="1" lang="en" sz="1300">
                <a:solidFill>
                  <a:schemeClr val="dk2"/>
                </a:solidFill>
              </a:rPr>
              <a:t>除 AUDIO_PLAYBACK Reason</a:t>
            </a:r>
            <a:r>
              <a:rPr b="1" lang="en" sz="1800">
                <a:solidFill>
                  <a:schemeClr val="dk2"/>
                </a:solidFill>
              </a:rPr>
              <a:t>)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仅 chrome.runtime 扩展 API 可用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311700" y="688350"/>
            <a:ext cx="4926900" cy="4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Offscreen Document API</a:t>
            </a:r>
            <a:endParaRPr/>
          </a:p>
        </p:txBody>
      </p:sp>
      <p:sp>
        <p:nvSpPr>
          <p:cNvPr id="361" name="Google Shape;361;p60"/>
          <p:cNvSpPr/>
          <p:nvPr/>
        </p:nvSpPr>
        <p:spPr>
          <a:xfrm>
            <a:off x="6772800" y="706500"/>
            <a:ext cx="18654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109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2" name="Google Shape;362;p60"/>
          <p:cNvSpPr txBox="1"/>
          <p:nvPr/>
        </p:nvSpPr>
        <p:spPr>
          <a:xfrm>
            <a:off x="474100" y="1727650"/>
            <a:ext cx="5897700" cy="268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New Reason: 'WORKERS'|'LOCAL_STORAGE'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Multiple Reasons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New Reason: '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GEOLOCATION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60"/>
          <p:cNvSpPr/>
          <p:nvPr/>
        </p:nvSpPr>
        <p:spPr>
          <a:xfrm>
            <a:off x="6772800" y="1727650"/>
            <a:ext cx="18654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114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4" name="Google Shape;364;p60"/>
          <p:cNvSpPr/>
          <p:nvPr/>
        </p:nvSpPr>
        <p:spPr>
          <a:xfrm>
            <a:off x="6772800" y="2599125"/>
            <a:ext cx="18654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115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5" name="Google Shape;365;p60"/>
          <p:cNvSpPr/>
          <p:nvPr/>
        </p:nvSpPr>
        <p:spPr>
          <a:xfrm>
            <a:off x="6772800" y="3430075"/>
            <a:ext cx="18654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116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150" y="1074750"/>
            <a:ext cx="5828700" cy="3621000"/>
          </a:xfrm>
          <a:prstGeom prst="roundRect">
            <a:avLst>
              <a:gd fmla="val 3778" name="adj"/>
            </a:avLst>
          </a:prstGeom>
          <a:noFill/>
          <a:ln>
            <a:noFill/>
          </a:ln>
        </p:spPr>
      </p:pic>
      <p:sp>
        <p:nvSpPr>
          <p:cNvPr id="371" name="Google Shape;371;p61"/>
          <p:cNvSpPr txBox="1"/>
          <p:nvPr/>
        </p:nvSpPr>
        <p:spPr>
          <a:xfrm>
            <a:off x="224575" y="250900"/>
            <a:ext cx="34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 Medium"/>
                <a:ea typeface="Google Sans Medium"/>
                <a:cs typeface="Google Sans Medium"/>
                <a:sym typeface="Google Sans Medium"/>
              </a:rPr>
              <a:t>Side Panel API</a:t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72" name="Google Shape;372;p61"/>
          <p:cNvPicPr preferRelativeResize="0"/>
          <p:nvPr/>
        </p:nvPicPr>
        <p:blipFill rotWithShape="1">
          <a:blip r:embed="rId4">
            <a:alphaModFix/>
          </a:blip>
          <a:srcRect b="107196" l="2110" r="-2109" t="-95278"/>
          <a:stretch/>
        </p:blipFill>
        <p:spPr>
          <a:xfrm>
            <a:off x="3067150" y="1074751"/>
            <a:ext cx="5828700" cy="3621000"/>
          </a:xfrm>
          <a:prstGeom prst="roundRect">
            <a:avLst>
              <a:gd fmla="val 3999" name="adj"/>
            </a:avLst>
          </a:prstGeom>
          <a:noFill/>
          <a:ln cap="flat" cmpd="sng" w="19050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p61"/>
          <p:cNvSpPr txBox="1"/>
          <p:nvPr/>
        </p:nvSpPr>
        <p:spPr>
          <a:xfrm>
            <a:off x="224575" y="1146775"/>
            <a:ext cx="233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侧边栏 API</a:t>
            </a:r>
            <a:endParaRPr sz="2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4" name="Google Shape;374;p61"/>
          <p:cNvSpPr/>
          <p:nvPr/>
        </p:nvSpPr>
        <p:spPr>
          <a:xfrm>
            <a:off x="6799950" y="208600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114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75" y="152400"/>
            <a:ext cx="3954555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5" y="152400"/>
            <a:ext cx="395455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3"/>
          <p:cNvSpPr txBox="1"/>
          <p:nvPr/>
        </p:nvSpPr>
        <p:spPr>
          <a:xfrm>
            <a:off x="224575" y="250900"/>
            <a:ext cx="34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 Medium"/>
                <a:ea typeface="Google Sans Medium"/>
                <a:cs typeface="Google Sans Medium"/>
                <a:sym typeface="Google Sans Medium"/>
              </a:rPr>
              <a:t>Side Panel API</a:t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85" name="Google Shape;385;p63"/>
          <p:cNvSpPr/>
          <p:nvPr/>
        </p:nvSpPr>
        <p:spPr>
          <a:xfrm>
            <a:off x="6799950" y="208600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114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86" name="Google Shape;386;p63"/>
          <p:cNvSpPr txBox="1"/>
          <p:nvPr/>
        </p:nvSpPr>
        <p:spPr>
          <a:xfrm>
            <a:off x="244275" y="1119650"/>
            <a:ext cx="356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sidePanel.open()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63"/>
          <p:cNvSpPr/>
          <p:nvPr/>
        </p:nvSpPr>
        <p:spPr>
          <a:xfrm>
            <a:off x="6799950" y="1072125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116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88" name="Google Shape;388;p63"/>
          <p:cNvSpPr txBox="1"/>
          <p:nvPr/>
        </p:nvSpPr>
        <p:spPr>
          <a:xfrm>
            <a:off x="244275" y="1970925"/>
            <a:ext cx="7918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chrome.contextMenus.onClicked.addListener((info, tab) =&gt; {</a:t>
            </a:r>
            <a:endParaRPr sz="17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if (info.menuItemId === 'openSidePanel') {</a:t>
            </a:r>
            <a:endParaRPr sz="17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chrome.sidePanel.open({ windowId: tab.windowId });</a:t>
            </a:r>
            <a:endParaRPr sz="17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}</a:t>
            </a:r>
            <a:endParaRPr sz="17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});</a:t>
            </a:r>
            <a:endParaRPr sz="17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type="title"/>
          </p:nvPr>
        </p:nvSpPr>
        <p:spPr>
          <a:xfrm>
            <a:off x="311700" y="688350"/>
            <a:ext cx="5361000" cy="4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runtime.getContexts()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64"/>
          <p:cNvSpPr/>
          <p:nvPr/>
        </p:nvSpPr>
        <p:spPr>
          <a:xfrm>
            <a:off x="6772800" y="706500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116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5" name="Google Shape;395;p64"/>
          <p:cNvSpPr txBox="1"/>
          <p:nvPr/>
        </p:nvSpPr>
        <p:spPr>
          <a:xfrm>
            <a:off x="427500" y="1642125"/>
            <a:ext cx="81768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ContextType</a:t>
            </a: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：</a:t>
            </a:r>
            <a:r>
              <a:rPr b="1"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"TAB"｜"POPUP"｜"BACKGROUND"｜</a:t>
            </a:r>
            <a:endParaRPr b="1"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"OFFSCREEN_DOCUMENT"</a:t>
            </a:r>
            <a:r>
              <a:rPr b="1"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｜</a:t>
            </a:r>
            <a:r>
              <a:rPr b="1"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"SIDE_PANEL"</a:t>
            </a:r>
            <a:endParaRPr b="1"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contextId, documentId,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documentOrigin, documentUrl,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frameId, incognito, windowId, tabId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>
            <p:ph type="title"/>
          </p:nvPr>
        </p:nvSpPr>
        <p:spPr>
          <a:xfrm>
            <a:off x="1116275" y="498350"/>
            <a:ext cx="5361000" cy="8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Open file:// URL 需要用户手工开启 "Allow access to file URLs"选项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65"/>
          <p:cNvSpPr/>
          <p:nvPr/>
        </p:nvSpPr>
        <p:spPr>
          <a:xfrm>
            <a:off x="6766025" y="678200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118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02" name="Google Shape;4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75" y="1507175"/>
            <a:ext cx="6911426" cy="27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/>
          <p:nvPr>
            <p:ph type="title"/>
          </p:nvPr>
        </p:nvSpPr>
        <p:spPr>
          <a:xfrm>
            <a:off x="1116275" y="498350"/>
            <a:ext cx="5361000" cy="8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Open file:// URL 需要用户手工开启 "Allow access to file URLs"选项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66"/>
          <p:cNvSpPr/>
          <p:nvPr/>
        </p:nvSpPr>
        <p:spPr>
          <a:xfrm>
            <a:off x="6766025" y="678200"/>
            <a:ext cx="18315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118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9" name="Google Shape;409;p66"/>
          <p:cNvSpPr txBox="1"/>
          <p:nvPr/>
        </p:nvSpPr>
        <p:spPr>
          <a:xfrm>
            <a:off x="1085700" y="1669275"/>
            <a:ext cx="67518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注意：从 Web Store 安装的扩展中默认不显示该选项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"optional_host_permissions": [ "file:///*" ]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type="title"/>
          </p:nvPr>
        </p:nvSpPr>
        <p:spPr>
          <a:xfrm>
            <a:off x="311700" y="688350"/>
            <a:ext cx="5361000" cy="4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Downloads API</a:t>
            </a:r>
            <a:endParaRPr/>
          </a:p>
        </p:txBody>
      </p:sp>
      <p:sp>
        <p:nvSpPr>
          <p:cNvPr id="415" name="Google Shape;415;p67"/>
          <p:cNvSpPr txBox="1"/>
          <p:nvPr/>
        </p:nvSpPr>
        <p:spPr>
          <a:xfrm>
            <a:off x="407125" y="1418200"/>
            <a:ext cx="84345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显示或隐藏 download UI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downloads.setUiOptions() 取代 setShelfEnabled()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6745650" y="706500"/>
            <a:ext cx="19332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105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332050" y="270000"/>
            <a:ext cx="28080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List</a:t>
            </a:r>
            <a:r>
              <a:rPr lang="en"/>
              <a:t> API</a:t>
            </a:r>
            <a:endParaRPr/>
          </a:p>
        </p:txBody>
      </p:sp>
      <p:sp>
        <p:nvSpPr>
          <p:cNvPr id="422" name="Google Shape;422;p68"/>
          <p:cNvSpPr/>
          <p:nvPr/>
        </p:nvSpPr>
        <p:spPr>
          <a:xfrm>
            <a:off x="6697400" y="325500"/>
            <a:ext cx="19068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120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408025" y="1158475"/>
            <a:ext cx="4284300" cy="27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浏览器侧边栏自带的一个功能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类似书签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有已读、未读状态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API 支持增删改查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24" name="Google Shape;4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275" y="882400"/>
            <a:ext cx="2862035" cy="40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59200" y="422400"/>
            <a:ext cx="28080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Scripts</a:t>
            </a:r>
            <a:r>
              <a:rPr lang="en"/>
              <a:t> API</a:t>
            </a:r>
            <a:endParaRPr/>
          </a:p>
        </p:txBody>
      </p:sp>
      <p:sp>
        <p:nvSpPr>
          <p:cNvPr id="430" name="Google Shape;430;p69"/>
          <p:cNvSpPr/>
          <p:nvPr/>
        </p:nvSpPr>
        <p:spPr>
          <a:xfrm>
            <a:off x="6690625" y="477900"/>
            <a:ext cx="19137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120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31" name="Google Shape;431;p69"/>
          <p:cNvSpPr txBox="1"/>
          <p:nvPr/>
        </p:nvSpPr>
        <p:spPr>
          <a:xfrm>
            <a:off x="468200" y="1296050"/>
            <a:ext cx="6575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chrome.userScripts.register([{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id: 'test',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matches: ['*://*/*'],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js: [{code: 'alert("Hi!")'}],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runAt: 'document_idle',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world: 'USER_SCRIPT' or 'MAIN'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}]);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284575" y="386425"/>
            <a:ext cx="5272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handling on Chrome OS</a:t>
            </a:r>
            <a:endParaRPr/>
          </a:p>
        </p:txBody>
      </p:sp>
      <p:sp>
        <p:nvSpPr>
          <p:cNvPr id="437" name="Google Shape;437;p70"/>
          <p:cNvSpPr/>
          <p:nvPr/>
        </p:nvSpPr>
        <p:spPr>
          <a:xfrm>
            <a:off x="6738875" y="482575"/>
            <a:ext cx="19059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120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313" y="1232525"/>
            <a:ext cx="6425380" cy="358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284575" y="386425"/>
            <a:ext cx="5272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handling on Chrome OS</a:t>
            </a:r>
            <a:endParaRPr/>
          </a:p>
        </p:txBody>
      </p:sp>
      <p:sp>
        <p:nvSpPr>
          <p:cNvPr id="444" name="Google Shape;444;p71"/>
          <p:cNvSpPr/>
          <p:nvPr/>
        </p:nvSpPr>
        <p:spPr>
          <a:xfrm>
            <a:off x="6738875" y="482575"/>
            <a:ext cx="19197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120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45" name="Google Shape;445;p71"/>
          <p:cNvSpPr txBox="1"/>
          <p:nvPr/>
        </p:nvSpPr>
        <p:spPr>
          <a:xfrm>
            <a:off x="407125" y="1255350"/>
            <a:ext cx="64395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"file_handlers": [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{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"action": "/open_text.html",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"name": "Plain text",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"accept": {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  "text/plain": [".txt"]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}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"launch_type": "single-client"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}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]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46" name="Google Shape;446;p71"/>
          <p:cNvSpPr txBox="1"/>
          <p:nvPr/>
        </p:nvSpPr>
        <p:spPr>
          <a:xfrm>
            <a:off x="1748150" y="3799400"/>
            <a:ext cx="1233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类似 PWA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/>
          <p:nvPr>
            <p:ph type="title"/>
          </p:nvPr>
        </p:nvSpPr>
        <p:spPr>
          <a:xfrm>
            <a:off x="359200" y="400000"/>
            <a:ext cx="5272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API</a:t>
            </a:r>
            <a:endParaRPr/>
          </a:p>
        </p:txBody>
      </p:sp>
      <p:sp>
        <p:nvSpPr>
          <p:cNvPr id="452" name="Google Shape;452;p72"/>
          <p:cNvSpPr/>
          <p:nvPr/>
        </p:nvSpPr>
        <p:spPr>
          <a:xfrm>
            <a:off x="6670275" y="1411425"/>
            <a:ext cx="1927200" cy="45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274300" spcFirstLastPara="1" rIns="27430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 120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53" name="Google Shape;453;p72"/>
          <p:cNvSpPr txBox="1"/>
          <p:nvPr/>
        </p:nvSpPr>
        <p:spPr>
          <a:xfrm>
            <a:off x="407125" y="1465700"/>
            <a:ext cx="4383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最小触发时间：1分钟 → 30秒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72"/>
          <p:cNvSpPr txBox="1"/>
          <p:nvPr/>
        </p:nvSpPr>
        <p:spPr>
          <a:xfrm>
            <a:off x="407125" y="2117125"/>
            <a:ext cx="76338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chrome.alarms.create('demo-alarm', {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 periodInMinutes: 0.45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});</a:t>
            </a:r>
            <a:endParaRPr sz="18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00" y="206675"/>
            <a:ext cx="6094397" cy="1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0186" y="2347825"/>
            <a:ext cx="6173701" cy="2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 txBox="1"/>
          <p:nvPr>
            <p:ph type="title"/>
          </p:nvPr>
        </p:nvSpPr>
        <p:spPr>
          <a:xfrm>
            <a:off x="359200" y="400000"/>
            <a:ext cx="5272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worker lifetime 改进</a:t>
            </a:r>
            <a:endParaRPr/>
          </a:p>
        </p:txBody>
      </p:sp>
      <p:sp>
        <p:nvSpPr>
          <p:cNvPr id="460" name="Google Shape;460;p73"/>
          <p:cNvSpPr txBox="1"/>
          <p:nvPr/>
        </p:nvSpPr>
        <p:spPr>
          <a:xfrm>
            <a:off x="407125" y="1465700"/>
            <a:ext cx="67245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早期生命周期方面存在一些问题，导致随机、难以复现的 bug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目前已做了一些改进，并放宽了限制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 txBox="1"/>
          <p:nvPr>
            <p:ph type="title"/>
          </p:nvPr>
        </p:nvSpPr>
        <p:spPr>
          <a:xfrm>
            <a:off x="359200" y="400000"/>
            <a:ext cx="5272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 </a:t>
            </a:r>
            <a:r>
              <a:rPr lang="en"/>
              <a:t>manifest 中设置最低版本</a:t>
            </a:r>
            <a:endParaRPr/>
          </a:p>
        </p:txBody>
      </p:sp>
      <p:sp>
        <p:nvSpPr>
          <p:cNvPr id="466" name="Google Shape;466;p74"/>
          <p:cNvSpPr txBox="1"/>
          <p:nvPr/>
        </p:nvSpPr>
        <p:spPr>
          <a:xfrm>
            <a:off x="407125" y="1465700"/>
            <a:ext cx="76338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</a:t>
            </a:r>
            <a:endParaRPr sz="20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"minimum_chrome_version": "107.0.5304.87",</a:t>
            </a:r>
            <a:endParaRPr sz="20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sz="2000">
              <a:solidFill>
                <a:schemeClr val="dk2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>
            <a:off x="359200" y="651000"/>
            <a:ext cx="5890500" cy="5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Update Testing Tool</a:t>
            </a:r>
            <a:endParaRPr/>
          </a:p>
        </p:txBody>
      </p:sp>
      <p:sp>
        <p:nvSpPr>
          <p:cNvPr id="472" name="Google Shape;472;p75"/>
          <p:cNvSpPr txBox="1"/>
          <p:nvPr/>
        </p:nvSpPr>
        <p:spPr>
          <a:xfrm>
            <a:off x="488575" y="1411400"/>
            <a:ext cx="81225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扩展升级测试工具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https://github.com/GoogleChromeLabs/extension-update-testing-tool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Chrome Web Store 更新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38" y="152400"/>
            <a:ext cx="783372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7"/>
          <p:cNvSpPr txBox="1"/>
          <p:nvPr/>
        </p:nvSpPr>
        <p:spPr>
          <a:xfrm>
            <a:off x="2570250" y="597150"/>
            <a:ext cx="4003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https://chromewebstore.google.com/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4" name="Google Shape;484;p77"/>
          <p:cNvSpPr txBox="1"/>
          <p:nvPr/>
        </p:nvSpPr>
        <p:spPr>
          <a:xfrm>
            <a:off x="315700" y="1479275"/>
            <a:ext cx="3732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新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版</a:t>
            </a:r>
            <a:endParaRPr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/>
          <p:nvPr>
            <p:ph type="title"/>
          </p:nvPr>
        </p:nvSpPr>
        <p:spPr>
          <a:xfrm>
            <a:off x="332050" y="454275"/>
            <a:ext cx="5272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新版 </a:t>
            </a:r>
            <a:r>
              <a:rPr lang="en"/>
              <a:t>Web Store</a:t>
            </a:r>
            <a:endParaRPr/>
          </a:p>
        </p:txBody>
      </p:sp>
      <p:sp>
        <p:nvSpPr>
          <p:cNvPr id="490" name="Google Shape;490;p78"/>
          <p:cNvSpPr txBox="1"/>
          <p:nvPr/>
        </p:nvSpPr>
        <p:spPr>
          <a:xfrm>
            <a:off x="339275" y="1567475"/>
            <a:ext cx="8196900" cy="2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真正支持 1280x800 高清截图，过去只显示 640x400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扩展分类调整了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搜索提示改进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/>
          <p:nvPr>
            <p:ph type="title"/>
          </p:nvPr>
        </p:nvSpPr>
        <p:spPr>
          <a:xfrm>
            <a:off x="332050" y="454275"/>
            <a:ext cx="5272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上架注意</a:t>
            </a:r>
            <a:endParaRPr/>
          </a:p>
        </p:txBody>
      </p:sp>
      <p:sp>
        <p:nvSpPr>
          <p:cNvPr id="496" name="Google Shape;496;p79"/>
          <p:cNvSpPr txBox="1"/>
          <p:nvPr/>
        </p:nvSpPr>
        <p:spPr>
          <a:xfrm>
            <a:off x="339275" y="1567475"/>
            <a:ext cx="8196900" cy="2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开始做之前先看一遍 Policy，否则可能无法上架。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规则很多、很严！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比如 single purpose、隐私</a:t>
            </a:r>
            <a:r>
              <a:rPr lang="en" sz="1800">
                <a:solidFill>
                  <a:schemeClr val="dk2"/>
                </a:solidFill>
              </a:rPr>
              <a:t>策略、压缩代码（但不能混淆代码）等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 txBox="1"/>
          <p:nvPr>
            <p:ph type="title"/>
          </p:nvPr>
        </p:nvSpPr>
        <p:spPr>
          <a:xfrm>
            <a:off x="332050" y="454275"/>
            <a:ext cx="5272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资源与社区</a:t>
            </a:r>
            <a:endParaRPr/>
          </a:p>
        </p:txBody>
      </p:sp>
      <p:sp>
        <p:nvSpPr>
          <p:cNvPr id="502" name="Google Shape;502;p80"/>
          <p:cNvSpPr txBox="1"/>
          <p:nvPr/>
        </p:nvSpPr>
        <p:spPr>
          <a:xfrm>
            <a:off x="339275" y="1338875"/>
            <a:ext cx="8196900" cy="2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官方文档和示例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hlink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developer.chrome.com/docs/extensions/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Chrome 扩展邮件列表</a:t>
            </a:r>
            <a:r>
              <a:rPr b="1" lang="en" sz="1800">
                <a:solidFill>
                  <a:schemeClr val="hlink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groups.google.com/a/chromium.org/g/chromium-extensions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WebExtensions Community Group (WECG)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hlink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github.com/w3c/webextensions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332050" y="454275"/>
            <a:ext cx="5272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反馈与支持</a:t>
            </a:r>
            <a:endParaRPr/>
          </a:p>
        </p:txBody>
      </p:sp>
      <p:sp>
        <p:nvSpPr>
          <p:cNvPr id="508" name="Google Shape;508;p81"/>
          <p:cNvSpPr txBox="1"/>
          <p:nvPr/>
        </p:nvSpPr>
        <p:spPr>
          <a:xfrm>
            <a:off x="339275" y="1338875"/>
            <a:ext cx="8196900" cy="2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提交 Bug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hlink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bugs.chromium.org/p/chromium/issues/list</a:t>
            </a:r>
            <a:endParaRPr b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Web Store 支持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hlink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support.google.com/chrome_webstore/contact/one_stop_support</a:t>
            </a:r>
            <a:endParaRPr b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2"/>
          <p:cNvSpPr txBox="1"/>
          <p:nvPr>
            <p:ph type="title"/>
          </p:nvPr>
        </p:nvSpPr>
        <p:spPr>
          <a:xfrm>
            <a:off x="2605575" y="2110050"/>
            <a:ext cx="39630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  <p:pic>
        <p:nvPicPr>
          <p:cNvPr id="514" name="Google Shape;51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350" y="3202800"/>
            <a:ext cx="1673400" cy="167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5" name="Google Shape;515;p82"/>
          <p:cNvSpPr txBox="1"/>
          <p:nvPr/>
        </p:nvSpPr>
        <p:spPr>
          <a:xfrm>
            <a:off x="4159575" y="3506400"/>
            <a:ext cx="240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韩国恺 GDG &amp; GDE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https://guokai.dev</a:t>
            </a:r>
            <a:endParaRPr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han.guokai@gmail.com</a:t>
            </a:r>
            <a:endParaRPr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2023/11/19</a:t>
            </a:r>
            <a:endParaRPr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Chrome 扩展</a:t>
            </a:r>
            <a:endParaRPr sz="4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发展历史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7563"/>
            <a:ext cx="8839204" cy="322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Manifest V3</a:t>
            </a:r>
            <a:endParaRPr sz="4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带来的变化</a:t>
            </a:r>
            <a:endParaRPr sz="4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idx="4294967295" type="title"/>
          </p:nvPr>
        </p:nvSpPr>
        <p:spPr>
          <a:xfrm>
            <a:off x="413475" y="515625"/>
            <a:ext cx="599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禁止任何远程代码</a:t>
            </a:r>
            <a:endParaRPr/>
          </a:p>
        </p:txBody>
      </p:sp>
      <p:sp>
        <p:nvSpPr>
          <p:cNvPr id="138" name="Google Shape;138;p32"/>
          <p:cNvSpPr txBox="1"/>
          <p:nvPr/>
        </p:nvSpPr>
        <p:spPr>
          <a:xfrm>
            <a:off x="542850" y="1438550"/>
            <a:ext cx="46074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Remotely Hosted Code</a:t>
            </a: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❌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所有代码均要打包到扩展中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例外：sandbox iframe</a:t>
            </a:r>
            <a:endParaRPr sz="18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